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2" r:id="rId1"/>
  </p:sldMasterIdLst>
  <p:notesMasterIdLst>
    <p:notesMasterId r:id="rId10"/>
  </p:notesMasterIdLst>
  <p:handoutMasterIdLst>
    <p:handoutMasterId r:id="rId11"/>
  </p:handoutMasterIdLst>
  <p:sldIdLst>
    <p:sldId id="266" r:id="rId2"/>
    <p:sldId id="256" r:id="rId3"/>
    <p:sldId id="261" r:id="rId4"/>
    <p:sldId id="257" r:id="rId5"/>
    <p:sldId id="268" r:id="rId6"/>
    <p:sldId id="269" r:id="rId7"/>
    <p:sldId id="270" r:id="rId8"/>
    <p:sldId id="267" r:id="rId9"/>
  </p:sldIdLst>
  <p:sldSz cx="9144000" cy="6858000" type="screen4x3"/>
  <p:notesSz cx="6858000" cy="9144000"/>
  <p:defaultTextStyle>
    <a:defPPr>
      <a:defRPr lang="ru-RU"/>
    </a:defPPr>
    <a:lvl1pPr algn="ctr" rtl="0" fontAlgn="base">
      <a:spcBef>
        <a:spcPct val="0"/>
      </a:spcBef>
      <a:spcAft>
        <a:spcPct val="0"/>
      </a:spcAft>
      <a:defRPr kern="1200">
        <a:solidFill>
          <a:schemeClr val="tx1"/>
        </a:solidFill>
        <a:latin typeface="Palatino Linotype" pitchFamily="18" charset="0"/>
        <a:ea typeface="+mn-ea"/>
        <a:cs typeface="Arial" charset="0"/>
      </a:defRPr>
    </a:lvl1pPr>
    <a:lvl2pPr marL="457200" algn="ctr" rtl="0" fontAlgn="base">
      <a:spcBef>
        <a:spcPct val="0"/>
      </a:spcBef>
      <a:spcAft>
        <a:spcPct val="0"/>
      </a:spcAft>
      <a:defRPr kern="1200">
        <a:solidFill>
          <a:schemeClr val="tx1"/>
        </a:solidFill>
        <a:latin typeface="Palatino Linotype" pitchFamily="18" charset="0"/>
        <a:ea typeface="+mn-ea"/>
        <a:cs typeface="Arial" charset="0"/>
      </a:defRPr>
    </a:lvl2pPr>
    <a:lvl3pPr marL="914400" algn="ctr" rtl="0" fontAlgn="base">
      <a:spcBef>
        <a:spcPct val="0"/>
      </a:spcBef>
      <a:spcAft>
        <a:spcPct val="0"/>
      </a:spcAft>
      <a:defRPr kern="1200">
        <a:solidFill>
          <a:schemeClr val="tx1"/>
        </a:solidFill>
        <a:latin typeface="Palatino Linotype" pitchFamily="18" charset="0"/>
        <a:ea typeface="+mn-ea"/>
        <a:cs typeface="Arial" charset="0"/>
      </a:defRPr>
    </a:lvl3pPr>
    <a:lvl4pPr marL="1371600" algn="ctr" rtl="0" fontAlgn="base">
      <a:spcBef>
        <a:spcPct val="0"/>
      </a:spcBef>
      <a:spcAft>
        <a:spcPct val="0"/>
      </a:spcAft>
      <a:defRPr kern="1200">
        <a:solidFill>
          <a:schemeClr val="tx1"/>
        </a:solidFill>
        <a:latin typeface="Palatino Linotype" pitchFamily="18" charset="0"/>
        <a:ea typeface="+mn-ea"/>
        <a:cs typeface="Arial" charset="0"/>
      </a:defRPr>
    </a:lvl4pPr>
    <a:lvl5pPr marL="1828800" algn="ctr" rtl="0" fontAlgn="base">
      <a:spcBef>
        <a:spcPct val="0"/>
      </a:spcBef>
      <a:spcAft>
        <a:spcPct val="0"/>
      </a:spcAft>
      <a:defRPr kern="1200">
        <a:solidFill>
          <a:schemeClr val="tx1"/>
        </a:solidFill>
        <a:latin typeface="Palatino Linotype" pitchFamily="18" charset="0"/>
        <a:ea typeface="+mn-ea"/>
        <a:cs typeface="Arial" charset="0"/>
      </a:defRPr>
    </a:lvl5pPr>
    <a:lvl6pPr marL="2286000" algn="l" defTabSz="914400" rtl="0" eaLnBrk="1" latinLnBrk="0" hangingPunct="1">
      <a:defRPr kern="1200">
        <a:solidFill>
          <a:schemeClr val="tx1"/>
        </a:solidFill>
        <a:latin typeface="Palatino Linotype" pitchFamily="18" charset="0"/>
        <a:ea typeface="+mn-ea"/>
        <a:cs typeface="Arial" charset="0"/>
      </a:defRPr>
    </a:lvl6pPr>
    <a:lvl7pPr marL="2743200" algn="l" defTabSz="914400" rtl="0" eaLnBrk="1" latinLnBrk="0" hangingPunct="1">
      <a:defRPr kern="1200">
        <a:solidFill>
          <a:schemeClr val="tx1"/>
        </a:solidFill>
        <a:latin typeface="Palatino Linotype" pitchFamily="18" charset="0"/>
        <a:ea typeface="+mn-ea"/>
        <a:cs typeface="Arial" charset="0"/>
      </a:defRPr>
    </a:lvl7pPr>
    <a:lvl8pPr marL="3200400" algn="l" defTabSz="914400" rtl="0" eaLnBrk="1" latinLnBrk="0" hangingPunct="1">
      <a:defRPr kern="1200">
        <a:solidFill>
          <a:schemeClr val="tx1"/>
        </a:solidFill>
        <a:latin typeface="Palatino Linotype" pitchFamily="18" charset="0"/>
        <a:ea typeface="+mn-ea"/>
        <a:cs typeface="Arial" charset="0"/>
      </a:defRPr>
    </a:lvl8pPr>
    <a:lvl9pPr marL="3657600" algn="l" defTabSz="914400" rtl="0" eaLnBrk="1" latinLnBrk="0" hangingPunct="1">
      <a:defRPr kern="1200">
        <a:solidFill>
          <a:schemeClr val="tx1"/>
        </a:solidFill>
        <a:latin typeface="Palatino Linotype"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11" autoAdjust="0"/>
    <p:restoredTop sz="94629" autoAdjust="0"/>
  </p:normalViewPr>
  <p:slideViewPr>
    <p:cSldViewPr>
      <p:cViewPr varScale="1">
        <p:scale>
          <a:sx n="74" d="100"/>
          <a:sy n="74" d="100"/>
        </p:scale>
        <p:origin x="102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5096358-779B-4FD5-9DA8-AB207396F6B1}" type="datetimeFigureOut">
              <a:rPr lang="ru-RU"/>
              <a:pPr>
                <a:defRPr/>
              </a:pPr>
              <a:t>07.06.2015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D5A970A7-D4BB-4C34-A829-B8E672FA75FD}" type="slidenum">
              <a:rPr lang="ru-RU"/>
              <a:pPr>
                <a:defRPr/>
              </a:pPr>
              <a:t>‹#›</a:t>
            </a:fld>
            <a:endParaRPr lang="ru-RU"/>
          </a:p>
        </p:txBody>
      </p:sp>
    </p:spTree>
    <p:extLst>
      <p:ext uri="{BB962C8B-B14F-4D97-AF65-F5344CB8AC3E}">
        <p14:creationId xmlns:p14="http://schemas.microsoft.com/office/powerpoint/2010/main" val="16020245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00EDAA8-A70E-465C-814E-3DDB1166CEE3}" type="datetimeFigureOut">
              <a:rPr lang="ru-RU"/>
              <a:pPr>
                <a:defRPr/>
              </a:pPr>
              <a:t>07.06.2015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5D12ABF-50B4-4893-A465-0C21E8A83538}" type="slidenum">
              <a:rPr lang="ru-RU"/>
              <a:pPr>
                <a:defRPr/>
              </a:pPr>
              <a:t>‹#›</a:t>
            </a:fld>
            <a:endParaRPr lang="ru-RU"/>
          </a:p>
        </p:txBody>
      </p:sp>
    </p:spTree>
    <p:extLst>
      <p:ext uri="{BB962C8B-B14F-4D97-AF65-F5344CB8AC3E}">
        <p14:creationId xmlns:p14="http://schemas.microsoft.com/office/powerpoint/2010/main" val="3536170857"/>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p:cNvSpPr>
            <a:spLocks noGrp="1" noRot="1" noChangeAspect="1" noTextEdit="1"/>
          </p:cNvSpPr>
          <p:nvPr>
            <p:ph type="sldImg"/>
          </p:nvPr>
        </p:nvSpPr>
        <p:spPr bwMode="auto">
          <a:noFill/>
          <a:ln>
            <a:solidFill>
              <a:srgbClr val="000000"/>
            </a:solidFill>
            <a:miter lim="800000"/>
            <a:headEnd/>
            <a:tailEnd/>
          </a:ln>
        </p:spPr>
      </p:sp>
      <p:sp>
        <p:nvSpPr>
          <p:cNvPr id="26627"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662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1ADF78E-65A2-459D-9D6A-AAC5E845D1E4}" type="slidenum">
              <a:rPr lang="ru-RU"/>
              <a:pPr fontAlgn="base">
                <a:spcBef>
                  <a:spcPct val="0"/>
                </a:spcBef>
                <a:spcAft>
                  <a:spcPct val="0"/>
                </a:spcAft>
              </a:pPr>
              <a:t>1</a:t>
            </a:fld>
            <a:endParaRPr lang="ru-RU"/>
          </a:p>
        </p:txBody>
      </p:sp>
    </p:spTree>
    <p:extLst>
      <p:ext uri="{BB962C8B-B14F-4D97-AF65-F5344CB8AC3E}">
        <p14:creationId xmlns:p14="http://schemas.microsoft.com/office/powerpoint/2010/main" val="451941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раз слайда 1"/>
          <p:cNvSpPr>
            <a:spLocks noGrp="1" noRot="1" noChangeAspect="1" noTextEdit="1"/>
          </p:cNvSpPr>
          <p:nvPr>
            <p:ph type="sldImg"/>
          </p:nvPr>
        </p:nvSpPr>
        <p:spPr bwMode="auto">
          <a:noFill/>
          <a:ln>
            <a:solidFill>
              <a:srgbClr val="000000"/>
            </a:solidFill>
            <a:miter lim="800000"/>
            <a:headEnd/>
            <a:tailEnd/>
          </a:ln>
        </p:spPr>
      </p:sp>
      <p:sp>
        <p:nvSpPr>
          <p:cNvPr id="27651"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7652"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A6DB755-AB19-4270-9A11-3A3D887CC6BA}" type="slidenum">
              <a:rPr lang="ru-RU"/>
              <a:pPr fontAlgn="base">
                <a:spcBef>
                  <a:spcPct val="0"/>
                </a:spcBef>
                <a:spcAft>
                  <a:spcPct val="0"/>
                </a:spcAft>
              </a:pPr>
              <a:t>2</a:t>
            </a:fld>
            <a:endParaRPr lang="ru-RU"/>
          </a:p>
        </p:txBody>
      </p:sp>
    </p:spTree>
    <p:extLst>
      <p:ext uri="{BB962C8B-B14F-4D97-AF65-F5344CB8AC3E}">
        <p14:creationId xmlns:p14="http://schemas.microsoft.com/office/powerpoint/2010/main" val="3103405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pPr>
              <a:defRPr/>
            </a:pPr>
            <a:fld id="{A9F9E5AE-AC53-41DB-9128-C5376113DF8B}" type="datetime1">
              <a:rPr lang="ru-RU" smtClean="0"/>
              <a:pPr>
                <a:defRPr/>
              </a:pPr>
              <a:t>07.06.2015</a:t>
            </a:fld>
            <a:endParaRPr lang="ru-RU"/>
          </a:p>
        </p:txBody>
      </p:sp>
      <p:sp>
        <p:nvSpPr>
          <p:cNvPr id="19" name="Нижний колонтитул 18"/>
          <p:cNvSpPr>
            <a:spLocks noGrp="1"/>
          </p:cNvSpPr>
          <p:nvPr>
            <p:ph type="ftr" sz="quarter" idx="11"/>
          </p:nvPr>
        </p:nvSpPr>
        <p:spPr/>
        <p:txBody>
          <a:bodyPr/>
          <a:lstStyle/>
          <a:p>
            <a:pPr>
              <a:defRPr/>
            </a:pPr>
            <a:endParaRPr lang="ru-RU"/>
          </a:p>
        </p:txBody>
      </p:sp>
      <p:sp>
        <p:nvSpPr>
          <p:cNvPr id="27" name="Номер слайда 26"/>
          <p:cNvSpPr>
            <a:spLocks noGrp="1"/>
          </p:cNvSpPr>
          <p:nvPr>
            <p:ph type="sldNum" sz="quarter" idx="12"/>
          </p:nvPr>
        </p:nvSpPr>
        <p:spPr/>
        <p:txBody>
          <a:bodyPr/>
          <a:lstStyle/>
          <a:p>
            <a:pPr>
              <a:defRPr/>
            </a:pPr>
            <a:fld id="{746AA37D-B19C-4827-8718-0922EE932C6C}" type="slidenum">
              <a:rPr lang="ru-RU" smtClean="0"/>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BCA206B5-62B3-4F62-B3AE-91C5D90A3E3A}" type="datetime1">
              <a:rPr lang="ru-RU" smtClean="0"/>
              <a:pPr>
                <a:defRPr/>
              </a:pPr>
              <a:t>07.06.2015</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566C3591-9D88-4418-BAE1-88CBDD01E0B5}"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F998B26B-173F-490E-9E8E-00196D615043}" type="datetime1">
              <a:rPr lang="ru-RU" smtClean="0"/>
              <a:pPr>
                <a:defRPr/>
              </a:pPr>
              <a:t>07.06.2015</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7807AE2B-5530-446A-A11B-A3687DC6A7A3}" type="slidenum">
              <a:rPr lang="ru-RU" smtClean="0"/>
              <a:pPr>
                <a:defRPr/>
              </a:pPr>
              <a:t>‹#›</a:t>
            </a:fld>
            <a:endParaRPr lang="ru-RU"/>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3555A7DD-07D3-40FC-A8B3-E2B168FFD8F8}" type="datetime1">
              <a:rPr lang="ru-RU" smtClean="0"/>
              <a:pPr>
                <a:defRPr/>
              </a:pPr>
              <a:t>07.06.2015</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5E5C773C-9432-4D62-BF50-B2F2E692C760}"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fld id="{F998B26B-173F-490E-9E8E-00196D615043}" type="datetime1">
              <a:rPr lang="ru-RU" smtClean="0"/>
              <a:pPr>
                <a:defRPr/>
              </a:pPr>
              <a:t>07.06.2015</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7807AE2B-5530-446A-A11B-A3687DC6A7A3}" type="slidenum">
              <a:rPr lang="ru-RU" smtClean="0"/>
              <a:pPr>
                <a:defRPr/>
              </a:pPr>
              <a:t>‹#›</a:t>
            </a:fld>
            <a:endParaRPr lang="ru-RU"/>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67B5421C-0212-41A5-8428-82404E349861}" type="datetime1">
              <a:rPr lang="ru-RU" smtClean="0"/>
              <a:pPr>
                <a:defRPr/>
              </a:pPr>
              <a:t>07.06.2015</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4FB81323-C4A9-494E-9225-6E2DB715B596}"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pPr>
              <a:defRPr/>
            </a:pPr>
            <a:fld id="{CD04033D-B18D-4026-AD1A-8C8D51DF1848}" type="datetime1">
              <a:rPr lang="ru-RU" smtClean="0"/>
              <a:pPr>
                <a:defRPr/>
              </a:pPr>
              <a:t>07.06.2015</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AED1B979-EC51-4B2B-B7CA-9E313EFA9E8A}"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pPr>
              <a:defRPr/>
            </a:pPr>
            <a:fld id="{45235210-B166-44FC-9666-1324A1C095AE}" type="datetime1">
              <a:rPr lang="ru-RU" smtClean="0"/>
              <a:pPr>
                <a:defRPr/>
              </a:pPr>
              <a:t>07.06.2015</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DFF41EF2-B991-4728-932A-80A4BCDB38BB}"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C5A545DC-2C68-47C8-A5AB-CC4A38A5A48B}" type="datetime1">
              <a:rPr lang="ru-RU" smtClean="0"/>
              <a:pPr>
                <a:defRPr/>
              </a:pPr>
              <a:t>07.06.2015</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7BD0746F-4297-4B95-A3B4-9A54D78A6097}"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B73DF68A-71DF-420D-ACCE-239C166BDC1C}" type="datetime1">
              <a:rPr lang="ru-RU" smtClean="0"/>
              <a:pPr>
                <a:defRPr/>
              </a:pPr>
              <a:t>07.06.2015</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D254EE35-D027-4DAC-AC43-5FC9C3A3727C}"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fld id="{882E52C7-4681-424E-8C97-9432C0C23508}" type="datetime1">
              <a:rPr lang="ru-RU" smtClean="0"/>
              <a:pPr>
                <a:defRPr/>
              </a:pPr>
              <a:t>07.06.2015</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a:xfrm>
            <a:off x="8077200" y="6356350"/>
            <a:ext cx="609600" cy="365125"/>
          </a:xfrm>
        </p:spPr>
        <p:txBody>
          <a:bodyPr/>
          <a:lstStyle/>
          <a:p>
            <a:pPr>
              <a:defRPr/>
            </a:pPr>
            <a:fld id="{6C2C0381-BB37-4609-8C76-C567636D6365}" type="slidenum">
              <a:rPr lang="ru-RU" smtClean="0"/>
              <a:pPr>
                <a:defRPr/>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F998B26B-173F-490E-9E8E-00196D615043}" type="datetime1">
              <a:rPr lang="ru-RU" smtClean="0"/>
              <a:pPr>
                <a:defRPr/>
              </a:pPr>
              <a:t>07.06.2015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7807AE2B-5530-446A-A11B-A3687DC6A7A3}" type="slidenum">
              <a:rPr lang="ru-RU" smtClean="0"/>
              <a:pPr>
                <a:defRPr/>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6"/>
          <p:cNvSpPr>
            <a:spLocks noChangeArrowheads="1"/>
          </p:cNvSpPr>
          <p:nvPr/>
        </p:nvSpPr>
        <p:spPr bwMode="auto">
          <a:xfrm>
            <a:off x="571472" y="1714488"/>
            <a:ext cx="7643866" cy="1169551"/>
          </a:xfrm>
          <a:prstGeom prst="rect">
            <a:avLst/>
          </a:prstGeom>
          <a:noFill/>
          <a:ln w="9525">
            <a:noFill/>
            <a:miter lim="800000"/>
            <a:headEnd/>
            <a:tailEnd/>
          </a:ln>
        </p:spPr>
        <p:txBody>
          <a:bodyPr wrap="square">
            <a:spAutoFit/>
          </a:bodyPr>
          <a:lstStyle/>
          <a:p>
            <a:r>
              <a:rPr lang="uk-UA" b="1" dirty="0" smtClean="0">
                <a:solidFill>
                  <a:schemeClr val="tx1">
                    <a:lumMod val="95000"/>
                    <a:lumOff val="5000"/>
                  </a:schemeClr>
                </a:solidFill>
                <a:latin typeface="Times New Roman" pitchFamily="18" charset="0"/>
                <a:cs typeface="Times New Roman" pitchFamily="18" charset="0"/>
              </a:rPr>
              <a:t>ПРЕЗЕНТАЦІЯ </a:t>
            </a:r>
            <a:endParaRPr lang="ru-RU" dirty="0" smtClean="0">
              <a:solidFill>
                <a:schemeClr val="tx1">
                  <a:lumMod val="95000"/>
                  <a:lumOff val="5000"/>
                </a:schemeClr>
              </a:solidFill>
              <a:latin typeface="Times New Roman" pitchFamily="18" charset="0"/>
              <a:cs typeface="Times New Roman" pitchFamily="18" charset="0"/>
            </a:endParaRPr>
          </a:p>
          <a:p>
            <a:r>
              <a:rPr lang="uk-UA" b="1" dirty="0" smtClean="0">
                <a:solidFill>
                  <a:schemeClr val="tx1">
                    <a:lumMod val="95000"/>
                    <a:lumOff val="5000"/>
                  </a:schemeClr>
                </a:solidFill>
                <a:latin typeface="Times New Roman" pitchFamily="18" charset="0"/>
                <a:cs typeface="Times New Roman" pitchFamily="18" charset="0"/>
              </a:rPr>
              <a:t>наукового проекту Інституту публічного права </a:t>
            </a:r>
            <a:endParaRPr lang="ru-RU" dirty="0" smtClean="0">
              <a:solidFill>
                <a:schemeClr val="tx1">
                  <a:lumMod val="95000"/>
                  <a:lumOff val="5000"/>
                </a:schemeClr>
              </a:solidFill>
              <a:latin typeface="Times New Roman" pitchFamily="18" charset="0"/>
              <a:cs typeface="Times New Roman" pitchFamily="18" charset="0"/>
            </a:endParaRPr>
          </a:p>
          <a:p>
            <a:r>
              <a:rPr lang="uk-UA" b="1" dirty="0" smtClean="0">
                <a:solidFill>
                  <a:schemeClr val="tx1">
                    <a:lumMod val="95000"/>
                    <a:lumOff val="5000"/>
                  </a:schemeClr>
                </a:solidFill>
                <a:latin typeface="Times New Roman" pitchFamily="18" charset="0"/>
                <a:cs typeface="Times New Roman" pitchFamily="18" charset="0"/>
              </a:rPr>
              <a:t>«Нова редакція проекту закону України «</a:t>
            </a:r>
            <a:r>
              <a:rPr lang="ru-RU" b="1" dirty="0" smtClean="0">
                <a:solidFill>
                  <a:schemeClr val="tx1">
                    <a:lumMod val="95000"/>
                    <a:lumOff val="5000"/>
                  </a:schemeClr>
                </a:solidFill>
                <a:latin typeface="Times New Roman" pitchFamily="18" charset="0"/>
                <a:cs typeface="Times New Roman" pitchFamily="18" charset="0"/>
              </a:rPr>
              <a:t>Про </a:t>
            </a:r>
            <a:r>
              <a:rPr lang="uk-UA" b="1" dirty="0" smtClean="0">
                <a:solidFill>
                  <a:schemeClr val="tx1">
                    <a:lumMod val="95000"/>
                    <a:lumOff val="5000"/>
                  </a:schemeClr>
                </a:solidFill>
                <a:latin typeface="Times New Roman" pitchFamily="18" charset="0"/>
                <a:cs typeface="Times New Roman" pitchFamily="18" charset="0"/>
              </a:rPr>
              <a:t>індустріальні</a:t>
            </a:r>
            <a:r>
              <a:rPr lang="ru-RU" b="1" dirty="0" smtClean="0">
                <a:solidFill>
                  <a:schemeClr val="tx1">
                    <a:lumMod val="95000"/>
                    <a:lumOff val="5000"/>
                  </a:schemeClr>
                </a:solidFill>
                <a:latin typeface="Times New Roman" pitchFamily="18" charset="0"/>
                <a:cs typeface="Times New Roman" pitchFamily="18" charset="0"/>
              </a:rPr>
              <a:t> парки</a:t>
            </a:r>
            <a:r>
              <a:rPr lang="uk-UA" b="1" dirty="0" smtClean="0">
                <a:solidFill>
                  <a:schemeClr val="tx1">
                    <a:lumMod val="95000"/>
                    <a:lumOff val="5000"/>
                  </a:schemeClr>
                </a:solidFill>
                <a:latin typeface="Times New Roman" pitchFamily="18" charset="0"/>
                <a:cs typeface="Times New Roman" pitchFamily="18" charset="0"/>
              </a:rPr>
              <a:t>»</a:t>
            </a:r>
            <a:endParaRPr lang="ru-RU" dirty="0" smtClean="0">
              <a:solidFill>
                <a:schemeClr val="tx1">
                  <a:lumMod val="95000"/>
                  <a:lumOff val="5000"/>
                </a:schemeClr>
              </a:solidFill>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p:txBody>
      </p:sp>
      <p:sp>
        <p:nvSpPr>
          <p:cNvPr id="7" name="Прямоугольник 6"/>
          <p:cNvSpPr>
            <a:spLocks noChangeArrowheads="1"/>
          </p:cNvSpPr>
          <p:nvPr/>
        </p:nvSpPr>
        <p:spPr bwMode="auto">
          <a:xfrm>
            <a:off x="642910" y="2928934"/>
            <a:ext cx="7643866" cy="2554545"/>
          </a:xfrm>
          <a:prstGeom prst="rect">
            <a:avLst/>
          </a:prstGeom>
          <a:noFill/>
          <a:ln w="9525">
            <a:noFill/>
            <a:miter lim="800000"/>
            <a:headEnd/>
            <a:tailEnd/>
          </a:ln>
        </p:spPr>
        <p:txBody>
          <a:bodyPr wrap="square">
            <a:spAutoFit/>
          </a:bodyPr>
          <a:lstStyle/>
          <a:p>
            <a:r>
              <a:rPr lang="uk-UA" sz="1600" b="1" dirty="0" smtClean="0">
                <a:latin typeface="Times New Roman" pitchFamily="18" charset="0"/>
                <a:cs typeface="Times New Roman" pitchFamily="18" charset="0"/>
              </a:rPr>
              <a:t>ОБҐРУНТУВАННЯ</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Українська нація є однією із самих культурних і працелюбних в Європі. Виникає питання: чому ми так погано живемо? На наш погляд, відповідь очевидна. Основною причиною наших проблем є популізм, коли громадяни не хочуть засновувати свій бізнес, а розраховують на допомогу (роботу) від держави (працедавця). Як наслідок більшість наших політиків потурають цьому негативному явищу і ведуть Україну до краху. Не можна громадянам постійно спиратися на донорську допомогу Заходу. Це шлях у бездну. Треба розвивати реальний сектор виробництва (в першу чергу, легку і переробну промисловість АПК та </a:t>
            </a:r>
            <a:r>
              <a:rPr lang="uk-UA" sz="1600" dirty="0" err="1" smtClean="0">
                <a:latin typeface="Times New Roman" pitchFamily="18" charset="0"/>
                <a:cs typeface="Times New Roman" pitchFamily="18" charset="0"/>
              </a:rPr>
              <a:t>ІТ-технології</a:t>
            </a:r>
            <a:r>
              <a:rPr lang="uk-UA" sz="1600" dirty="0" smtClean="0">
                <a:latin typeface="Times New Roman" pitchFamily="18" charset="0"/>
                <a:cs typeface="Times New Roman" pitchFamily="18" charset="0"/>
              </a:rPr>
              <a:t>) на нових засадах.</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a:xfrm>
            <a:off x="323850" y="6308725"/>
            <a:ext cx="563563" cy="417513"/>
          </a:xfrm>
        </p:spPr>
        <p:txBody>
          <a:bodyPr wrap="square" numCol="1" anchorCtr="0" compatLnSpc="1">
            <a:prstTxWarp prst="textNoShape">
              <a:avLst/>
            </a:prstTxWarp>
          </a:bodyPr>
          <a:lstStyle/>
          <a:p>
            <a:pPr fontAlgn="base">
              <a:spcBef>
                <a:spcPct val="0"/>
              </a:spcBef>
              <a:spcAft>
                <a:spcPct val="0"/>
              </a:spcAft>
            </a:pPr>
            <a:fld id="{C37A0B72-7520-4B53-B69D-397D84173FBD}" type="slidenum">
              <a:rPr lang="ru-RU" sz="1400">
                <a:solidFill>
                  <a:srgbClr val="595959"/>
                </a:solidFill>
              </a:rPr>
              <a:pPr fontAlgn="base">
                <a:spcBef>
                  <a:spcPct val="0"/>
                </a:spcBef>
                <a:spcAft>
                  <a:spcPct val="0"/>
                </a:spcAft>
              </a:pPr>
              <a:t>2</a:t>
            </a:fld>
            <a:endParaRPr lang="ru-RU" sz="1400">
              <a:solidFill>
                <a:srgbClr val="595959"/>
              </a:solidFill>
            </a:endParaRPr>
          </a:p>
        </p:txBody>
      </p:sp>
      <p:sp>
        <p:nvSpPr>
          <p:cNvPr id="16395" name="Rectangle 2"/>
          <p:cNvSpPr>
            <a:spLocks noChangeArrowheads="1"/>
          </p:cNvSpPr>
          <p:nvPr/>
        </p:nvSpPr>
        <p:spPr bwMode="auto">
          <a:xfrm>
            <a:off x="93663" y="44450"/>
            <a:ext cx="8966200" cy="504825"/>
          </a:xfrm>
          <a:prstGeom prst="rect">
            <a:avLst/>
          </a:prstGeom>
          <a:noFill/>
          <a:ln w="9525">
            <a:noFill/>
            <a:miter lim="800000"/>
            <a:headEnd/>
            <a:tailEnd/>
          </a:ln>
          <a:effectLst/>
        </p:spPr>
        <p:txBody>
          <a:bodyPr anchor="ctr"/>
          <a:lstStyle/>
          <a:p>
            <a:pPr>
              <a:lnSpc>
                <a:spcPts val="5800"/>
              </a:lnSpc>
            </a:pPr>
            <a:endParaRPr lang="en-US" sz="2000" dirty="0">
              <a:solidFill>
                <a:schemeClr val="tx2"/>
              </a:solidFill>
            </a:endParaRPr>
          </a:p>
        </p:txBody>
      </p:sp>
      <p:sp>
        <p:nvSpPr>
          <p:cNvPr id="8" name="Rectangle 2"/>
          <p:cNvSpPr>
            <a:spLocks noChangeArrowheads="1"/>
          </p:cNvSpPr>
          <p:nvPr/>
        </p:nvSpPr>
        <p:spPr bwMode="auto">
          <a:xfrm>
            <a:off x="177800" y="1928802"/>
            <a:ext cx="8966200" cy="504825"/>
          </a:xfrm>
          <a:prstGeom prst="rect">
            <a:avLst/>
          </a:prstGeom>
          <a:noFill/>
          <a:ln w="9525">
            <a:noFill/>
            <a:miter lim="800000"/>
            <a:headEnd/>
            <a:tailEnd/>
          </a:ln>
          <a:effectLst/>
        </p:spPr>
        <p:txBody>
          <a:bodyPr anchor="ctr"/>
          <a:lstStyle/>
          <a:p>
            <a:pPr marL="714375"/>
            <a:endParaRPr lang="uk-UA" sz="2000" dirty="0" smtClean="0"/>
          </a:p>
          <a:p>
            <a:pPr marL="714375"/>
            <a:endParaRPr lang="uk-UA" sz="2000" dirty="0"/>
          </a:p>
          <a:p>
            <a:pPr marL="714375"/>
            <a:endParaRPr lang="uk-UA" sz="2000" dirty="0" smtClean="0"/>
          </a:p>
          <a:p>
            <a:pPr marL="714375"/>
            <a:endParaRPr lang="uk-UA" sz="2000" dirty="0"/>
          </a:p>
          <a:p>
            <a:pPr marL="714375"/>
            <a:endParaRPr lang="uk-UA" sz="2000" dirty="0" smtClean="0"/>
          </a:p>
          <a:p>
            <a:pPr marL="714375"/>
            <a:endParaRPr lang="uk-UA" sz="2000" dirty="0"/>
          </a:p>
          <a:p>
            <a:pPr marL="714375"/>
            <a:endParaRPr lang="uk-UA" sz="2000" dirty="0" smtClean="0"/>
          </a:p>
          <a:p>
            <a:pPr marL="714375"/>
            <a:endParaRPr lang="uk-UA" sz="2000" dirty="0"/>
          </a:p>
          <a:p>
            <a:pPr marL="714375"/>
            <a:endParaRPr lang="uk-UA" sz="2000" dirty="0" smtClean="0"/>
          </a:p>
          <a:p>
            <a:r>
              <a:rPr lang="uk-UA" sz="1600" b="1" dirty="0" smtClean="0">
                <a:solidFill>
                  <a:schemeClr val="bg1"/>
                </a:solidFill>
              </a:rPr>
              <a:t>Новими засадами розвитку реального сектору виробництва в Україні є:</a:t>
            </a:r>
            <a:endParaRPr lang="ru-RU" sz="1600" dirty="0" smtClean="0">
              <a:solidFill>
                <a:schemeClr val="bg1"/>
              </a:solidFill>
            </a:endParaRPr>
          </a:p>
          <a:p>
            <a:r>
              <a:rPr lang="uk-UA" sz="1600" dirty="0" smtClean="0">
                <a:solidFill>
                  <a:schemeClr val="bg1"/>
                </a:solidFill>
              </a:rPr>
              <a:t>1) </a:t>
            </a:r>
            <a:r>
              <a:rPr lang="uk-UA" sz="1600" b="1" i="1" dirty="0" smtClean="0">
                <a:solidFill>
                  <a:schemeClr val="bg1"/>
                </a:solidFill>
              </a:rPr>
              <a:t>підняття бізнесової активності громадян</a:t>
            </a:r>
            <a:r>
              <a:rPr lang="uk-UA" sz="1600" dirty="0" smtClean="0">
                <a:solidFill>
                  <a:schemeClr val="bg1"/>
                </a:solidFill>
              </a:rPr>
              <a:t>: сотні тисяч скорочених чиновників, заробітчан, дрібних, малих і середніх підприємців та індивідуальних виробників сільськогосподарської продукції загалом сховали в свої «домашніх кейсах», скриньках банків та рахунках за кордоном десятки мільярдів доларів США. Ці кошти засобами кримінального чи адміністративного законодавства повернути неможливо. Треба економічними чинниками зацікавити громадян вкласти їх у нові виробничі підприємства. З правового погляду, потрібно здійснити повну амністію таких капіталів за нульовою ставкою, якщо вони будуть вкладені у заснування і розвиток вітчизняних виробничих підприємств.</a:t>
            </a:r>
            <a:endParaRPr lang="ru-RU" sz="1600" dirty="0" smtClean="0">
              <a:solidFill>
                <a:schemeClr val="bg1"/>
              </a:solidFill>
            </a:endParaRPr>
          </a:p>
          <a:p>
            <a:r>
              <a:rPr lang="uk-UA" sz="1600" dirty="0" smtClean="0">
                <a:solidFill>
                  <a:schemeClr val="bg1"/>
                </a:solidFill>
              </a:rPr>
              <a:t>Залучення до заснування і розвитку виробничих підприємств </a:t>
            </a:r>
            <a:r>
              <a:rPr lang="uk-UA" sz="1600" i="1" dirty="0" smtClean="0">
                <a:solidFill>
                  <a:schemeClr val="bg1"/>
                </a:solidFill>
              </a:rPr>
              <a:t>коштів української діаспори із-за кордону.</a:t>
            </a:r>
            <a:endParaRPr lang="ru-RU" sz="1600" dirty="0" smtClean="0">
              <a:solidFill>
                <a:schemeClr val="bg1"/>
              </a:solidFill>
            </a:endParaRPr>
          </a:p>
          <a:p>
            <a:r>
              <a:rPr lang="uk-UA" sz="1600" dirty="0" smtClean="0">
                <a:solidFill>
                  <a:schemeClr val="bg1"/>
                </a:solidFill>
              </a:rPr>
              <a:t>Погашення за рахунок закордонних грантів </a:t>
            </a:r>
            <a:r>
              <a:rPr lang="uk-UA" sz="1600" i="1" dirty="0" smtClean="0">
                <a:solidFill>
                  <a:schemeClr val="bg1"/>
                </a:solidFill>
              </a:rPr>
              <a:t>відсотків за кредитами взятими на розвиток виробництва.</a:t>
            </a:r>
            <a:endParaRPr lang="ru-RU" sz="1600" dirty="0" smtClean="0">
              <a:solidFill>
                <a:schemeClr val="bg1"/>
              </a:solidFill>
            </a:endParaRPr>
          </a:p>
          <a:p>
            <a:r>
              <a:rPr lang="uk-UA" sz="1600" b="1" i="1" dirty="0" smtClean="0">
                <a:solidFill>
                  <a:schemeClr val="bg1"/>
                </a:solidFill>
              </a:rPr>
              <a:t>2) звільнення нових виробничих підприємств</a:t>
            </a:r>
            <a:r>
              <a:rPr lang="uk-UA" sz="1600" dirty="0" smtClean="0">
                <a:solidFill>
                  <a:schemeClr val="bg1"/>
                </a:solidFill>
              </a:rPr>
              <a:t> від усіх податків до державного бюджету терміном на 3 роки. Всі рівно ми майже не маємо поступлень до державної скарбниці від підприємств легкої промисловості. Ставлячи нульову ставку податків держава нічого не втрачає. Ці підприємства не функціонують. Кошти громадян «надійно» сховані. Робочих місць немає. Іншими словами втрачати вже нічого.</a:t>
            </a:r>
            <a:endParaRPr lang="ru-RU" sz="1600" dirty="0" smtClean="0">
              <a:solidFill>
                <a:schemeClr val="bg1"/>
              </a:solidFill>
            </a:endParaRPr>
          </a:p>
          <a:p>
            <a:r>
              <a:rPr lang="uk-UA" sz="1600" i="1" dirty="0" smtClean="0">
                <a:solidFill>
                  <a:schemeClr val="bg1"/>
                </a:solidFill>
              </a:rPr>
              <a:t>Збереження цієї пільги ще на 10 років, </a:t>
            </a:r>
            <a:r>
              <a:rPr lang="uk-UA" sz="1600" dirty="0" smtClean="0">
                <a:solidFill>
                  <a:schemeClr val="bg1"/>
                </a:solidFill>
              </a:rPr>
              <a:t>якщо більше 30 % продукції таких підприємств буде експортуватися до країн-учасниць ЄС та США.</a:t>
            </a:r>
            <a:endParaRPr lang="ru-RU" sz="1600" dirty="0" smtClean="0">
              <a:solidFill>
                <a:schemeClr val="bg1"/>
              </a:solidFill>
            </a:endParaRPr>
          </a:p>
          <a:p>
            <a:r>
              <a:rPr lang="uk-UA" sz="1600" b="1" i="1" dirty="0" smtClean="0">
                <a:solidFill>
                  <a:schemeClr val="bg1"/>
                </a:solidFill>
              </a:rPr>
              <a:t>3) встановлення нульової ставки мита для нового обладнання для вітчизняних виробничих підприємств.</a:t>
            </a:r>
            <a:endParaRPr lang="ru-RU" sz="1600" dirty="0" smtClean="0">
              <a:solidFill>
                <a:schemeClr val="bg1"/>
              </a:solidFill>
            </a:endParaRPr>
          </a:p>
          <a:p>
            <a:r>
              <a:rPr lang="uk-UA" sz="1600" b="1" i="1" dirty="0" smtClean="0">
                <a:solidFill>
                  <a:schemeClr val="bg1"/>
                </a:solidFill>
              </a:rPr>
              <a:t>4) мораторій на соціальний популізм. </a:t>
            </a:r>
            <a:r>
              <a:rPr lang="uk-UA" sz="1600" dirty="0" smtClean="0">
                <a:solidFill>
                  <a:schemeClr val="bg1"/>
                </a:solidFill>
              </a:rPr>
              <a:t>Соціально не захищенні громадяни мають отримувати від держави допомогу (пенсії, соціальні виплати та ін.) у розмірі, що дорівнює прожитковому мінімуму. </a:t>
            </a:r>
            <a:endParaRPr lang="ru-RU" sz="1600" dirty="0" smtClean="0">
              <a:solidFill>
                <a:schemeClr val="bg1"/>
              </a:solidFill>
            </a:endParaRPr>
          </a:p>
          <a:p>
            <a:endParaRPr lang="en-US" sz="1600"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642910" y="6000768"/>
            <a:ext cx="8061328" cy="508000"/>
          </a:xfrm>
          <a:prstGeom prst="rect">
            <a:avLst/>
          </a:prstGeom>
        </p:spPr>
        <p:txBody>
          <a:bodyPr anchor="b"/>
          <a:lstStyle/>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endParaRPr lang="uk-UA" sz="2400" b="1" dirty="0" smtClean="0"/>
          </a:p>
          <a:p>
            <a:endParaRPr lang="uk-UA" sz="2400" b="1" dirty="0"/>
          </a:p>
          <a:p>
            <a:r>
              <a:rPr lang="uk-UA" sz="1600" b="1" dirty="0" smtClean="0">
                <a:latin typeface="Times New Roman" pitchFamily="18" charset="0"/>
                <a:cs typeface="Times New Roman" pitchFamily="18" charset="0"/>
              </a:rPr>
              <a:t>Таким чином, держава має дати шанс громадянам стати багатими і «здоровими» за рахунок своєї бізнесової активності. </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Мета законопроекту</a:t>
            </a:r>
            <a:r>
              <a:rPr lang="uk-UA" sz="1600" b="1" i="1"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1) подолання безробіття; 2) збагачення численних засновників підприємств із числа жителів місцевої  громади; 3) значне збільшення промислового виробництва; 4) фінансово-економічне укріплення місцевого самоврядування; 5) заняття українськими промисловими виробниками вагомої ролі у виробництві якісної і дешевої продукції товарів споживання для країн ЄС, інших іноземних держав та для внутрішнього ринку; 5) з часом підняття соціальних стандартів для </a:t>
            </a:r>
            <a:r>
              <a:rPr lang="uk-UA" sz="1600" dirty="0" err="1" smtClean="0">
                <a:latin typeface="Times New Roman" pitchFamily="18" charset="0"/>
                <a:cs typeface="Times New Roman" pitchFamily="18" charset="0"/>
              </a:rPr>
              <a:t>бюджетників</a:t>
            </a:r>
            <a:r>
              <a:rPr lang="uk-UA" sz="1600" dirty="0" smtClean="0">
                <a:latin typeface="Times New Roman" pitchFamily="18" charset="0"/>
                <a:cs typeface="Times New Roman" pitchFamily="18" charset="0"/>
              </a:rPr>
              <a:t> та не працюючих.</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Місія. </a:t>
            </a:r>
            <a:r>
              <a:rPr lang="uk-UA" sz="1600" dirty="0" smtClean="0">
                <a:latin typeface="Times New Roman" pitchFamily="18" charset="0"/>
                <a:cs typeface="Times New Roman" pitchFamily="18" charset="0"/>
              </a:rPr>
              <a:t>Здійснити правотворчі, організаційні, митні, податкові, економічні, фінансові інвестиційні заходи для того щоб жителі територіальних громад не шукали собі роботу, а створювали за сприянням органів місцевого самоврядування власні підприємства (робочі місця) самостійно</a:t>
            </a:r>
            <a:r>
              <a:rPr lang="uk-UA" sz="1600" b="1" i="1"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Реалізували мрію більшості українців бути господарями своєї долі, а не залежати від волі держави (працедавця). Шляхом заснування </a:t>
            </a:r>
            <a:r>
              <a:rPr lang="uk-UA" sz="1600" b="1" i="1" dirty="0" smtClean="0">
                <a:latin typeface="Times New Roman" pitchFamily="18" charset="0"/>
                <a:cs typeface="Times New Roman" pitchFamily="18" charset="0"/>
              </a:rPr>
              <a:t>за свої власні кошти</a:t>
            </a:r>
            <a:r>
              <a:rPr lang="uk-UA" sz="1600" dirty="0" smtClean="0">
                <a:latin typeface="Times New Roman" pitchFamily="18" charset="0"/>
                <a:cs typeface="Times New Roman" pitchFamily="18" charset="0"/>
              </a:rPr>
              <a:t> з допомогою міжнародної  спільноти під гарантії держави підприємств, для виробництва якісних та дешевих товарів споживання європейської рівня якості.</a:t>
            </a:r>
            <a:endParaRPr lang="ru-RU" sz="1600" dirty="0" smtClean="0">
              <a:latin typeface="Times New Roman" pitchFamily="18" charset="0"/>
              <a:cs typeface="Times New Roman" pitchFamily="18" charset="0"/>
            </a:endParaRPr>
          </a:p>
          <a:p>
            <a:r>
              <a:rPr lang="uk-UA" sz="1400" b="1"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pPr algn="just"/>
            <a:r>
              <a:rPr lang="uk-UA" sz="1600" b="1" dirty="0" smtClean="0"/>
              <a:t/>
            </a:r>
            <a:br>
              <a:rPr lang="uk-UA" sz="1600" b="1" dirty="0" smtClean="0"/>
            </a:br>
            <a:endParaRPr lang="ru-RU" sz="1600" dirty="0" smtClean="0"/>
          </a:p>
          <a:p>
            <a:pPr algn="just"/>
            <a:endParaRPr lang="uk-UA" sz="1600" dirty="0">
              <a:solidFill>
                <a:schemeClr val="bg1"/>
              </a:solidFill>
              <a:effectLst>
                <a:outerShdw blurRad="38100" dist="38100" dir="2700000" algn="tl">
                  <a:srgbClr val="C0C0C0"/>
                </a:outerShdw>
              </a:effectLst>
            </a:endParaRPr>
          </a:p>
        </p:txBody>
      </p:sp>
      <p:sp>
        <p:nvSpPr>
          <p:cNvPr id="9" name="Номер слайда 8"/>
          <p:cNvSpPr>
            <a:spLocks noGrp="1"/>
          </p:cNvSpPr>
          <p:nvPr>
            <p:ph type="sldNum" sz="quarter" idx="12"/>
          </p:nvPr>
        </p:nvSpPr>
        <p:spPr>
          <a:xfrm>
            <a:off x="323850" y="6381750"/>
            <a:ext cx="563563" cy="287338"/>
          </a:xfrm>
        </p:spPr>
        <p:txBody>
          <a:bodyPr wrap="square" numCol="1" anchorCtr="0" compatLnSpc="1">
            <a:prstTxWarp prst="textNoShape">
              <a:avLst/>
            </a:prstTxWarp>
          </a:bodyPr>
          <a:lstStyle/>
          <a:p>
            <a:pPr fontAlgn="base">
              <a:spcBef>
                <a:spcPct val="0"/>
              </a:spcBef>
              <a:spcAft>
                <a:spcPct val="0"/>
              </a:spcAft>
            </a:pPr>
            <a:fld id="{2123F5A2-6C80-4484-A07B-7F8BFEE74C69}" type="slidenum">
              <a:rPr lang="ru-RU" sz="1400">
                <a:solidFill>
                  <a:srgbClr val="595959"/>
                </a:solidFill>
              </a:rPr>
              <a:pPr fontAlgn="base">
                <a:spcBef>
                  <a:spcPct val="0"/>
                </a:spcBef>
                <a:spcAft>
                  <a:spcPct val="0"/>
                </a:spcAft>
              </a:pPr>
              <a:t>3</a:t>
            </a:fld>
            <a:endParaRPr lang="ru-RU" sz="1400">
              <a:solidFill>
                <a:srgbClr val="595959"/>
              </a:solidFill>
            </a:endParaRP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323850" y="6453188"/>
            <a:ext cx="560388" cy="144462"/>
          </a:xfrm>
        </p:spPr>
        <p:txBody>
          <a:bodyPr wrap="square" numCol="1" anchorCtr="0" compatLnSpc="1">
            <a:prstTxWarp prst="textNoShape">
              <a:avLst/>
            </a:prstTxWarp>
          </a:bodyPr>
          <a:lstStyle/>
          <a:p>
            <a:pPr fontAlgn="base">
              <a:spcBef>
                <a:spcPct val="0"/>
              </a:spcBef>
              <a:spcAft>
                <a:spcPct val="0"/>
              </a:spcAft>
            </a:pPr>
            <a:fld id="{29D04584-6AA6-4DB2-B6A1-57C82A8D88C8}" type="slidenum">
              <a:rPr lang="ru-RU" sz="1400">
                <a:solidFill>
                  <a:srgbClr val="595959"/>
                </a:solidFill>
              </a:rPr>
              <a:pPr fontAlgn="base">
                <a:spcBef>
                  <a:spcPct val="0"/>
                </a:spcBef>
                <a:spcAft>
                  <a:spcPct val="0"/>
                </a:spcAft>
              </a:pPr>
              <a:t>4</a:t>
            </a:fld>
            <a:endParaRPr lang="ru-RU" sz="1400">
              <a:solidFill>
                <a:srgbClr val="595959"/>
              </a:solidFill>
            </a:endParaRPr>
          </a:p>
        </p:txBody>
      </p:sp>
      <p:sp>
        <p:nvSpPr>
          <p:cNvPr id="6" name="Заголовок 1"/>
          <p:cNvSpPr txBox="1">
            <a:spLocks/>
          </p:cNvSpPr>
          <p:nvPr/>
        </p:nvSpPr>
        <p:spPr>
          <a:xfrm>
            <a:off x="571472" y="5643578"/>
            <a:ext cx="8072494" cy="579438"/>
          </a:xfrm>
          <a:prstGeom prst="rect">
            <a:avLst/>
          </a:prstGeom>
        </p:spPr>
        <p:txBody>
          <a:bodyPr anchor="b"/>
          <a:lstStyle/>
          <a:p>
            <a:r>
              <a:rPr lang="uk-UA" sz="1600" b="1" dirty="0" smtClean="0">
                <a:latin typeface="Times New Roman" pitchFamily="18" charset="0"/>
                <a:cs typeface="Times New Roman" pitchFamily="18" charset="0"/>
              </a:rPr>
              <a:t>Хто створює індустріальні парки?</a:t>
            </a:r>
            <a:r>
              <a:rPr lang="uk-UA" sz="1600" dirty="0" smtClean="0">
                <a:latin typeface="Times New Roman" pitchFamily="18" charset="0"/>
                <a:cs typeface="Times New Roman" pitchFamily="18" charset="0"/>
              </a:rPr>
              <a:t> Індустріальні парки</a:t>
            </a:r>
            <a:r>
              <a:rPr lang="uk-UA" sz="1600" b="1" dirty="0" smtClean="0">
                <a:latin typeface="Times New Roman" pitchFamily="18" charset="0"/>
                <a:cs typeface="Times New Roman" pitchFamily="18" charset="0"/>
              </a:rPr>
              <a:t> створюються </a:t>
            </a:r>
            <a:r>
              <a:rPr lang="uk-UA" sz="1600" dirty="0" smtClean="0">
                <a:latin typeface="Times New Roman" pitchFamily="18" charset="0"/>
                <a:cs typeface="Times New Roman" pitchFamily="18" charset="0"/>
              </a:rPr>
              <a:t>сільськими, селищними, міськими радами за ініціативою жителів територіальних громад. Після державної реєстрації уся, адміністративна територія відповідного населеного пункту стає індустріальним парком, (а не окремо спеціальна виділена ділянка). Наприклад, громадянин на своїй присадибній ділянці буде мати право побудувати швейну фабрика із статусом підприємства індустріального парку. </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Не можуть мати статусу підприємства індустріального парку суб’єкти господарювання, які займаються посередницькою роздрібною та оптовою торгівлею, посередницькими та фінансовими операціями тощо.</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Хто має фінансувати створення підприємств індустріальних парків?</a:t>
            </a:r>
            <a:endParaRPr lang="ru-RU" sz="1600" dirty="0" smtClean="0">
              <a:latin typeface="Times New Roman" pitchFamily="18" charset="0"/>
              <a:cs typeface="Times New Roman" pitchFamily="18" charset="0"/>
            </a:endParaRPr>
          </a:p>
          <a:p>
            <a:r>
              <a:rPr lang="uk-UA" sz="1600" i="1" dirty="0" smtClean="0">
                <a:latin typeface="Times New Roman" pitchFamily="18" charset="0"/>
                <a:cs typeface="Times New Roman" pitchFamily="18" charset="0"/>
              </a:rPr>
              <a:t>1) 10% статутного фонду має формуватися за рахунок приватних коштів жителів відповідної місцевої громади</a:t>
            </a:r>
            <a:r>
              <a:rPr lang="uk-UA" sz="1600" dirty="0" smtClean="0">
                <a:latin typeface="Times New Roman" pitchFamily="18" charset="0"/>
                <a:cs typeface="Times New Roman" pitchFamily="18" charset="0"/>
              </a:rPr>
              <a:t>. Ці кошти мають йти на: </a:t>
            </a:r>
            <a:r>
              <a:rPr lang="uk-UA" sz="1600" dirty="0" err="1" smtClean="0">
                <a:latin typeface="Times New Roman" pitchFamily="18" charset="0"/>
                <a:cs typeface="Times New Roman" pitchFamily="18" charset="0"/>
              </a:rPr>
              <a:t>на</a:t>
            </a:r>
            <a:r>
              <a:rPr lang="uk-UA" sz="1600" dirty="0" smtClean="0">
                <a:latin typeface="Times New Roman" pitchFamily="18" charset="0"/>
                <a:cs typeface="Times New Roman" pitchFamily="18" charset="0"/>
              </a:rPr>
              <a:t> створення стратегії виробництва; розробку бізнес-плану й інших організаційних та плануючих заходів; створення </a:t>
            </a:r>
            <a:r>
              <a:rPr lang="uk-UA" sz="1600" dirty="0" err="1" smtClean="0">
                <a:latin typeface="Times New Roman" pitchFamily="18" charset="0"/>
                <a:cs typeface="Times New Roman" pitchFamily="18" charset="0"/>
              </a:rPr>
              <a:t>веб-сайту</a:t>
            </a:r>
            <a:r>
              <a:rPr lang="uk-UA" sz="1600" dirty="0" smtClean="0">
                <a:latin typeface="Times New Roman" pitchFamily="18" charset="0"/>
                <a:cs typeface="Times New Roman" pitchFamily="18" charset="0"/>
              </a:rPr>
              <a:t> підприємства; юридичне створення підприємств; налагодження міжнародних контактів із виробниками сучасних засобів виробництва та міжнародними кредиторами, просування свого проекту на міжнародній арені; будівництва або оренди приміщень для виробництва;</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2) 70 % фінансування має здійснюватися за рахунок міжнародних кредитів, які мають надаватися не «живою» валютою, а новітнім обладнанням – засобами виробництва. Це можуть бути як державні, так і недержавні програми і гранти;</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3)  20% - кредити вітчизняних банків, із погашенням відсотків за кредитами державою – це оборотні кошти на виробництво.</a:t>
            </a:r>
            <a:endParaRPr lang="ru-RU" sz="1600" dirty="0">
              <a:solidFill>
                <a:schemeClr val="bg1"/>
              </a:solidFill>
              <a:effectLst>
                <a:outerShdw blurRad="38100" dist="38100" dir="2700000" algn="tl">
                  <a:srgbClr val="C0C0C0"/>
                </a:outerShdw>
              </a:effectLst>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E5C773C-9432-4D62-BF50-B2F2E692C760}" type="slidenum">
              <a:rPr lang="ru-RU" smtClean="0"/>
              <a:pPr>
                <a:defRPr/>
              </a:pPr>
              <a:t>5</a:t>
            </a:fld>
            <a:endParaRPr lang="ru-RU"/>
          </a:p>
        </p:txBody>
      </p:sp>
      <p:sp>
        <p:nvSpPr>
          <p:cNvPr id="5" name="Заголовок 1"/>
          <p:cNvSpPr txBox="1">
            <a:spLocks/>
          </p:cNvSpPr>
          <p:nvPr/>
        </p:nvSpPr>
        <p:spPr>
          <a:xfrm>
            <a:off x="571472" y="5286388"/>
            <a:ext cx="8072494" cy="579438"/>
          </a:xfrm>
          <a:prstGeom prst="rect">
            <a:avLst/>
          </a:prstGeom>
        </p:spPr>
        <p:txBody>
          <a:bodyPr anchor="b"/>
          <a:lstStyle/>
          <a:p>
            <a:r>
              <a:rPr lang="uk-UA" sz="1600" b="1" dirty="0" smtClean="0">
                <a:latin typeface="Times New Roman" pitchFamily="18" charset="0"/>
                <a:cs typeface="Times New Roman" pitchFamily="18" charset="0"/>
              </a:rPr>
              <a:t>Земельні ділянки під виробництво.</a:t>
            </a:r>
            <a:r>
              <a:rPr lang="uk-UA" sz="1600" dirty="0" smtClean="0">
                <a:latin typeface="Times New Roman" pitchFamily="18" charset="0"/>
                <a:cs typeface="Times New Roman" pitchFamily="18" charset="0"/>
              </a:rPr>
              <a:t> Органи місцевого самоврядування мають </a:t>
            </a:r>
            <a:r>
              <a:rPr lang="uk-UA" sz="1600" b="1" i="1" dirty="0" smtClean="0">
                <a:latin typeface="Times New Roman" pitchFamily="18" charset="0"/>
                <a:cs typeface="Times New Roman" pitchFamily="18" charset="0"/>
              </a:rPr>
              <a:t>безкоштовно</a:t>
            </a:r>
            <a:r>
              <a:rPr lang="uk-UA" sz="1600" dirty="0" smtClean="0">
                <a:latin typeface="Times New Roman" pitchFamily="18" charset="0"/>
                <a:cs typeface="Times New Roman" pitchFamily="18" charset="0"/>
              </a:rPr>
              <a:t> виділяють землю, для будівництва підприємств індустріальних парків та (або) передають таким підприємствам закинуті території, приміщення та виробничі комплекси.</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Тільки нові технології і нове обладнання.</a:t>
            </a:r>
            <a:r>
              <a:rPr lang="uk-UA" sz="1600" dirty="0" smtClean="0">
                <a:latin typeface="Times New Roman" pitchFamily="18" charset="0"/>
                <a:cs typeface="Times New Roman" pitchFamily="18" charset="0"/>
              </a:rPr>
              <a:t> Для будівництва підприємств індустріальних парків, мають закупатися сучасні засоби виробництва. Забороняється використовувати обладнання минулих епох чи закупати вживане.</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Податкові пільги.</a:t>
            </a:r>
            <a:r>
              <a:rPr lang="uk-UA" sz="1600" dirty="0" smtClean="0">
                <a:latin typeface="Times New Roman" pitchFamily="18" charset="0"/>
                <a:cs typeface="Times New Roman" pitchFamily="18" charset="0"/>
              </a:rPr>
              <a:t> Парламент України через закон звільняє підприємства індустріальних парків від ввізного мита на нове обладнання для виробництва, </a:t>
            </a:r>
            <a:r>
              <a:rPr lang="uk-UA" sz="1600" i="1" dirty="0" smtClean="0">
                <a:latin typeface="Times New Roman" pitchFamily="18" charset="0"/>
                <a:cs typeface="Times New Roman" pitchFamily="18" charset="0"/>
              </a:rPr>
              <a:t>на 3 роки звільняє від усіх державних податків, </a:t>
            </a:r>
            <a:r>
              <a:rPr lang="uk-UA" sz="1600" dirty="0" smtClean="0">
                <a:latin typeface="Times New Roman" pitchFamily="18" charset="0"/>
                <a:cs typeface="Times New Roman" pitchFamily="18" charset="0"/>
              </a:rPr>
              <a:t>на 3 роки встановлює пільгову ставку єдиного соціального внеску у розміні 10%. Парламент забороняє будь-яким державним органах здійснювати перевірку таких підприємств, (крім перевірок за кримінальними провадженнями). Зазначена пільга має бути продовжена ще на 10 років, якщо більше 10% продукції такого підприємства будуть експортуватися в країни-учасниці ЄС та (або) США.</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В законі мають бути передбачені запобіжні міри позбавлення таких пільг для підприємств індустріальних парків, які після 3 років діяльності будуть намагатися отримати пільги шляхом перереєстрації чи інших шахрайських дій.</a:t>
            </a:r>
            <a:endParaRPr lang="ru-RU" sz="1600" dirty="0">
              <a:solidFill>
                <a:schemeClr val="bg1"/>
              </a:solidFill>
              <a:effectLst>
                <a:outerShdw blurRad="38100" dist="38100" dir="2700000" algn="tl">
                  <a:srgbClr val="C0C0C0"/>
                </a:outerShdw>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E5C773C-9432-4D62-BF50-B2F2E692C760}" type="slidenum">
              <a:rPr lang="ru-RU" smtClean="0"/>
              <a:pPr>
                <a:defRPr/>
              </a:pPr>
              <a:t>6</a:t>
            </a:fld>
            <a:endParaRPr lang="ru-RU"/>
          </a:p>
        </p:txBody>
      </p:sp>
      <p:sp>
        <p:nvSpPr>
          <p:cNvPr id="5" name="Заголовок 1"/>
          <p:cNvSpPr txBox="1">
            <a:spLocks/>
          </p:cNvSpPr>
          <p:nvPr/>
        </p:nvSpPr>
        <p:spPr>
          <a:xfrm>
            <a:off x="571472" y="5286388"/>
            <a:ext cx="8072494" cy="579438"/>
          </a:xfrm>
          <a:prstGeom prst="rect">
            <a:avLst/>
          </a:prstGeom>
        </p:spPr>
        <p:txBody>
          <a:bodyPr anchor="b"/>
          <a:lstStyle/>
          <a:p>
            <a:r>
              <a:rPr lang="uk-UA" sz="1600" b="1" dirty="0" smtClean="0">
                <a:latin typeface="Times New Roman" pitchFamily="18" charset="0"/>
                <a:cs typeface="Times New Roman" pitchFamily="18" charset="0"/>
              </a:rPr>
              <a:t>Компетенція органів місцевого самоврядування.</a:t>
            </a:r>
            <a:r>
              <a:rPr lang="uk-UA" sz="1600" dirty="0" smtClean="0">
                <a:latin typeface="Times New Roman" pitchFamily="18" charset="0"/>
                <a:cs typeface="Times New Roman" pitchFamily="18" charset="0"/>
              </a:rPr>
              <a:t> Органи місцевого самоврядування рішенням відповідної ради через місцевий референдум, або за рішенням відповідної ради, самостійно вирішують, які пільги надавати підприємствам індустріальних парків. Чи звільняти їх від місцевих податків, і на який період, чи встановлювати зменшені місцеві податки? </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Зрозуміло, що у умовах жорсткої конкуренції будуть вигравати ті місцеві громадяни в яких підприємства індустріальних парків будуть мати менші місцеві податки. </a:t>
            </a:r>
            <a:endParaRPr lang="ru-RU" sz="1600" dirty="0" smtClean="0">
              <a:latin typeface="Times New Roman" pitchFamily="18" charset="0"/>
              <a:cs typeface="Times New Roman" pitchFamily="18" charset="0"/>
            </a:endParaRPr>
          </a:p>
          <a:p>
            <a:r>
              <a:rPr lang="uk-UA" sz="1600" b="1" i="1" dirty="0" smtClean="0">
                <a:latin typeface="Times New Roman" pitchFamily="18" charset="0"/>
                <a:cs typeface="Times New Roman" pitchFamily="18" charset="0"/>
              </a:rPr>
              <a:t>Усі місцеві податки мають йти у розпорядження відповідної сільської, селищної або міської ради, а не в районний чи обласний бюджет</a:t>
            </a:r>
            <a:r>
              <a:rPr lang="uk-UA" sz="1600" dirty="0" smtClean="0">
                <a:latin typeface="Times New Roman" pitchFamily="18" charset="0"/>
                <a:cs typeface="Times New Roman" pitchFamily="18" charset="0"/>
              </a:rPr>
              <a:t>.</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Сільська, селищна та міська ради можуть добровільно за рішенням місцевого референдуму чи рішенням відповідної ради передавати частину коштів до районного чи обласного бюджетів для реалізації інфраструктурних чи інших проектів районного чи обласного значення. </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Завдання центральних органів виконавчої влади</a:t>
            </a:r>
            <a:r>
              <a:rPr lang="uk-UA" sz="1600" dirty="0" smtClean="0">
                <a:latin typeface="Times New Roman" pitchFamily="18" charset="0"/>
                <a:cs typeface="Times New Roman" pitchFamily="18" charset="0"/>
              </a:rPr>
              <a:t>. Центральні органи виконавчої влади зобов’язані:</a:t>
            </a:r>
            <a:endParaRPr lang="ru-RU" sz="1600" dirty="0" smtClean="0">
              <a:latin typeface="Times New Roman" pitchFamily="18" charset="0"/>
              <a:cs typeface="Times New Roman" pitchFamily="18" charset="0"/>
            </a:endParaRPr>
          </a:p>
          <a:p>
            <a:r>
              <a:rPr lang="uk-UA" sz="1600" i="1" dirty="0" smtClean="0">
                <a:latin typeface="Times New Roman" pitchFamily="18" charset="0"/>
                <a:cs typeface="Times New Roman" pitchFamily="18" charset="0"/>
              </a:rPr>
              <a:t>Міністерство економіки України</a:t>
            </a:r>
            <a:r>
              <a:rPr lang="uk-UA" sz="1600" dirty="0" smtClean="0">
                <a:latin typeface="Times New Roman" pitchFamily="18" charset="0"/>
                <a:cs typeface="Times New Roman" pitchFamily="18" charset="0"/>
              </a:rPr>
              <a:t> має здійснювати заходи щодо рекомендаційного планування розміщення певних видів виробництва на певній адміністративній території, має проводити роз’яснювальну і освітню діяльність, щодо виробництва і збуту промислової продукції та переробної сільського господарства в країни-учасниці ЄС та США.</a:t>
            </a:r>
            <a:endParaRPr lang="ru-RU" sz="1600" dirty="0">
              <a:solidFill>
                <a:schemeClr val="bg1"/>
              </a:solidFill>
              <a:effectLst>
                <a:outerShdw blurRad="38100" dist="38100" dir="2700000" algn="tl">
                  <a:srgbClr val="C0C0C0"/>
                </a:outerShdw>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E5C773C-9432-4D62-BF50-B2F2E692C760}" type="slidenum">
              <a:rPr lang="ru-RU" smtClean="0"/>
              <a:pPr>
                <a:defRPr/>
              </a:pPr>
              <a:t>7</a:t>
            </a:fld>
            <a:endParaRPr lang="ru-RU"/>
          </a:p>
        </p:txBody>
      </p:sp>
      <p:sp>
        <p:nvSpPr>
          <p:cNvPr id="5" name="Заголовок 1"/>
          <p:cNvSpPr txBox="1">
            <a:spLocks/>
          </p:cNvSpPr>
          <p:nvPr/>
        </p:nvSpPr>
        <p:spPr>
          <a:xfrm>
            <a:off x="571472" y="5786454"/>
            <a:ext cx="8072494" cy="579438"/>
          </a:xfrm>
          <a:prstGeom prst="rect">
            <a:avLst/>
          </a:prstGeom>
        </p:spPr>
        <p:txBody>
          <a:bodyPr anchor="b"/>
          <a:lstStyle/>
          <a:p>
            <a:r>
              <a:rPr lang="uk-UA" sz="1600" b="1" i="1" dirty="0" smtClean="0">
                <a:latin typeface="Times New Roman" pitchFamily="18" charset="0"/>
                <a:cs typeface="Times New Roman" pitchFamily="18" charset="0"/>
              </a:rPr>
              <a:t>Міністерство фінансів України, має:</a:t>
            </a:r>
            <a:endParaRPr lang="ru-RU" sz="1600" b="1" i="1"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1) здійснювати роз’яснювальну та освітню діяльність стосовно шляхів залучення приватних західних інвестицій в підприємства індустріальних парків; </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2) передбачати у державному бюджеті кошти на погашення відсотків по кредитам взятих на функціонування підприємств індустріальних парків.</a:t>
            </a:r>
            <a:endParaRPr lang="ru-RU" sz="1600" dirty="0" smtClean="0">
              <a:latin typeface="Times New Roman" pitchFamily="18" charset="0"/>
              <a:cs typeface="Times New Roman" pitchFamily="18" charset="0"/>
            </a:endParaRPr>
          </a:p>
          <a:p>
            <a:r>
              <a:rPr lang="uk-UA" sz="1600" dirty="0" smtClean="0">
                <a:latin typeface="Times New Roman" pitchFamily="18" charset="0"/>
                <a:cs typeface="Times New Roman" pitchFamily="18" charset="0"/>
              </a:rPr>
              <a:t>Центральним органам виконавчої влади забороняється встановлювати будь-які квоти чи інші обмеженням на вивіз промислової продукції з митної території України, встановлювати мита на ввіз нового обладнання для підприємств індустріальних парків. Навпаки вони мають розробляти типові процедури просування вітчизняних товарів на західні ринки збуту.</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Стандарти виробництва.</a:t>
            </a:r>
            <a:r>
              <a:rPr lang="uk-UA" sz="1600" dirty="0" smtClean="0">
                <a:latin typeface="Times New Roman" pitchFamily="18" charset="0"/>
                <a:cs typeface="Times New Roman" pitchFamily="18" charset="0"/>
              </a:rPr>
              <a:t> Державна влада (парламент та центральні органи виконавчої влади) мають </a:t>
            </a:r>
            <a:r>
              <a:rPr lang="uk-UA" sz="1600" b="1" dirty="0" smtClean="0">
                <a:latin typeface="Times New Roman" pitchFamily="18" charset="0"/>
                <a:cs typeface="Times New Roman" pitchFamily="18" charset="0"/>
              </a:rPr>
              <a:t>гармонізувати</a:t>
            </a:r>
            <a:r>
              <a:rPr lang="uk-UA" sz="1600" dirty="0" smtClean="0">
                <a:latin typeface="Times New Roman" pitchFamily="18" charset="0"/>
                <a:cs typeface="Times New Roman" pitchFamily="18" charset="0"/>
              </a:rPr>
              <a:t> усі державні стандарти виробництва продукції згідно із стандартами, вимогами ЄС та США. Підприємства індустріальних парків не мають права випускати продукцію, яка не відповідає цим стандартам.</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Особливості трудової діяльності.</a:t>
            </a:r>
            <a:r>
              <a:rPr lang="uk-UA" sz="1600" dirty="0" smtClean="0">
                <a:latin typeface="Times New Roman" pitchFamily="18" charset="0"/>
                <a:cs typeface="Times New Roman" pitchFamily="18" charset="0"/>
              </a:rPr>
              <a:t> Передбачити можливість спеціального режиму трудової діяльності для засновників: збільшена (зменшена) тривалість робочого часу; можливість працювати на громадських засадах чи збільшена оплата праці тощо.</a:t>
            </a:r>
            <a:endParaRPr lang="ru-RU" sz="1600" dirty="0" smtClean="0">
              <a:latin typeface="Times New Roman" pitchFamily="18" charset="0"/>
              <a:cs typeface="Times New Roman" pitchFamily="18" charset="0"/>
            </a:endParaRPr>
          </a:p>
          <a:p>
            <a:r>
              <a:rPr lang="uk-UA" sz="1600" b="1" dirty="0" smtClean="0">
                <a:latin typeface="Times New Roman" pitchFamily="18" charset="0"/>
                <a:cs typeface="Times New Roman" pitchFamily="18" charset="0"/>
              </a:rPr>
              <a:t>Рекомендоване планування.</a:t>
            </a:r>
            <a:r>
              <a:rPr lang="uk-UA" sz="1600" dirty="0" smtClean="0">
                <a:latin typeface="Times New Roman" pitchFamily="18" charset="0"/>
                <a:cs typeface="Times New Roman" pitchFamily="18" charset="0"/>
              </a:rPr>
              <a:t> Виконком сільської, селищної, міської ради має визначати рекомендований </a:t>
            </a:r>
            <a:r>
              <a:rPr lang="uk-UA" sz="1600" b="1" i="1" dirty="0" smtClean="0">
                <a:latin typeface="Times New Roman" pitchFamily="18" charset="0"/>
                <a:cs typeface="Times New Roman" pitchFamily="18" charset="0"/>
              </a:rPr>
              <a:t>список спеціалізації виробництва</a:t>
            </a:r>
            <a:r>
              <a:rPr lang="uk-UA" sz="1600" dirty="0" smtClean="0">
                <a:latin typeface="Times New Roman" pitchFamily="18" charset="0"/>
                <a:cs typeface="Times New Roman" pitchFamily="18" charset="0"/>
              </a:rPr>
              <a:t> підприємств індустріальних парків, які будуть найбільш конкурентоздатними в залежності від особливостей людського і ресурсного забезпечення, кліматичних та інфраструктурних особливостей територіальної громади.</a:t>
            </a:r>
            <a:endParaRPr lang="ru-RU" sz="1600" dirty="0">
              <a:solidFill>
                <a:schemeClr val="bg1"/>
              </a:solidFill>
              <a:effectLst>
                <a:outerShdw blurRad="38100" dist="38100" dir="2700000" algn="tl">
                  <a:srgbClr val="C0C0C0"/>
                </a:outerShdw>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Номер слайда 4"/>
          <p:cNvSpPr txBox="1">
            <a:spLocks noGrp="1"/>
          </p:cNvSpPr>
          <p:nvPr/>
        </p:nvSpPr>
        <p:spPr>
          <a:xfrm>
            <a:off x="250825" y="6381750"/>
            <a:ext cx="563563" cy="296863"/>
          </a:xfrm>
          <a:prstGeom prst="rect">
            <a:avLst/>
          </a:prstGeom>
          <a:noFill/>
        </p:spPr>
        <p:txBody>
          <a:bodyPr lIns="27432" rIns="45720" anchor="ctr"/>
          <a:lstStyle/>
          <a:p>
            <a:pPr algn="l"/>
            <a:fld id="{9F4BE31A-CBEA-4A7F-96B5-6C66B16F6F1B}" type="slidenum">
              <a:rPr lang="ru-RU" sz="1400">
                <a:solidFill>
                  <a:srgbClr val="595959"/>
                </a:solidFill>
                <a:latin typeface="Century Gothic" pitchFamily="34" charset="0"/>
              </a:rPr>
              <a:pPr algn="l"/>
              <a:t>8</a:t>
            </a:fld>
            <a:endParaRPr lang="ru-RU" sz="1400">
              <a:solidFill>
                <a:srgbClr val="595959"/>
              </a:solidFill>
              <a:latin typeface="Century Gothic" pitchFamily="34" charset="0"/>
            </a:endParaRPr>
          </a:p>
        </p:txBody>
      </p:sp>
      <p:sp>
        <p:nvSpPr>
          <p:cNvPr id="2" name="Заголовок 1"/>
          <p:cNvSpPr>
            <a:spLocks/>
          </p:cNvSpPr>
          <p:nvPr/>
        </p:nvSpPr>
        <p:spPr bwMode="auto">
          <a:xfrm>
            <a:off x="611188" y="3068638"/>
            <a:ext cx="8229600" cy="665162"/>
          </a:xfrm>
          <a:prstGeom prst="rect">
            <a:avLst/>
          </a:prstGeom>
          <a:noFill/>
          <a:ln w="9525">
            <a:noFill/>
            <a:miter lim="800000"/>
            <a:headEnd/>
            <a:tailEnd/>
          </a:ln>
        </p:spPr>
        <p:txBody>
          <a:bodyPr anchor="b"/>
          <a:lstStyle/>
          <a:p>
            <a:pPr>
              <a:lnSpc>
                <a:spcPts val="5800"/>
              </a:lnSpc>
            </a:pPr>
            <a:endParaRPr lang="ru-RU" sz="3600" dirty="0">
              <a:solidFill>
                <a:schemeClr val="bg1"/>
              </a:solidFill>
              <a:effectLst>
                <a:outerShdw blurRad="38100" dist="38100" dir="2700000" algn="tl">
                  <a:srgbClr val="C0C0C0"/>
                </a:outerShdw>
              </a:effectLst>
            </a:endParaRPr>
          </a:p>
        </p:txBody>
      </p:sp>
      <p:sp>
        <p:nvSpPr>
          <p:cNvPr id="7" name="Заголовок 1"/>
          <p:cNvSpPr txBox="1">
            <a:spLocks/>
          </p:cNvSpPr>
          <p:nvPr/>
        </p:nvSpPr>
        <p:spPr>
          <a:xfrm>
            <a:off x="571472" y="3929066"/>
            <a:ext cx="8072494" cy="579438"/>
          </a:xfrm>
          <a:prstGeom prst="rect">
            <a:avLst/>
          </a:prstGeom>
        </p:spPr>
        <p:txBody>
          <a:bodyPr anchor="b"/>
          <a:lstStyle/>
          <a:p>
            <a:pPr>
              <a:lnSpc>
                <a:spcPct val="150000"/>
              </a:lnSpc>
            </a:pPr>
            <a:r>
              <a:rPr lang="uk-UA" b="1" dirty="0" smtClean="0">
                <a:latin typeface="Times New Roman" pitchFamily="18" charset="0"/>
                <a:cs typeface="Times New Roman" pitchFamily="18" charset="0"/>
              </a:rPr>
              <a:t>ВИСНОВОК</a:t>
            </a:r>
            <a:endParaRPr lang="ru-RU" dirty="0" smtClean="0">
              <a:latin typeface="Times New Roman" pitchFamily="18" charset="0"/>
              <a:cs typeface="Times New Roman" pitchFamily="18" charset="0"/>
            </a:endParaRPr>
          </a:p>
          <a:p>
            <a:pPr>
              <a:lnSpc>
                <a:spcPct val="150000"/>
              </a:lnSpc>
            </a:pPr>
            <a:r>
              <a:rPr lang="uk-UA" b="1" dirty="0" smtClean="0">
                <a:latin typeface="Times New Roman" pitchFamily="18" charset="0"/>
                <a:cs typeface="Times New Roman" pitchFamily="18" charset="0"/>
              </a:rPr>
              <a:t>Отже, Український народ, як однин із самих культурних і працелюбних та комерційно налаштований в Європі має право і можливість потіснити Китайського і Турецького виробника на ринку споживчих товарів країн-учасниць ЄС та США. Для цього публічна влада має створити належні умови. Тим самим, громадянин України має стати багатим і «здоровим» завдяки своїй комерційній праці, а не за рахунок подачок зі сторони держави.</a:t>
            </a:r>
            <a:endParaRPr lang="ru-RU" dirty="0">
              <a:solidFill>
                <a:schemeClr val="bg1"/>
              </a:solidFill>
              <a:effectLst>
                <a:outerShdw blurRad="38100" dist="38100" dir="2700000" algn="tl">
                  <a:srgbClr val="C0C0C0"/>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1380</TotalTime>
  <Words>584</Words>
  <Application>Microsoft Office PowerPoint</Application>
  <PresentationFormat>Экран (4:3)</PresentationFormat>
  <Paragraphs>96</Paragraphs>
  <Slides>8</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8</vt:i4>
      </vt:variant>
    </vt:vector>
  </HeadingPairs>
  <TitlesOfParts>
    <vt:vector size="16" baseType="lpstr">
      <vt:lpstr>Arial</vt:lpstr>
      <vt:lpstr>Calibri</vt:lpstr>
      <vt:lpstr>Century Gothic</vt:lpstr>
      <vt:lpstr>Constantia</vt:lpstr>
      <vt:lpstr>Palatino Linotype</vt:lpstr>
      <vt:lpstr>Times New Roman</vt:lpstr>
      <vt:lpstr>Wingdings 2</vt: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Контекстна диаграма</dc:title>
  <dc:creator>Blackbern</dc:creator>
  <cp:lastModifiedBy>Admin</cp:lastModifiedBy>
  <cp:revision>154</cp:revision>
  <dcterms:created xsi:type="dcterms:W3CDTF">2011-02-09T00:48:06Z</dcterms:created>
  <dcterms:modified xsi:type="dcterms:W3CDTF">2015-06-07T07:05:09Z</dcterms:modified>
</cp:coreProperties>
</file>